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20000"/>
      </a:lnSpc>
      <a:spcBef>
        <a:spcPts val="46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l" defTabSz="584200" rtl="0" fontAlgn="auto" latinLnBrk="0" hangingPunct="0">
      <a:lnSpc>
        <a:spcPct val="120000"/>
      </a:lnSpc>
      <a:spcBef>
        <a:spcPts val="46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l" defTabSz="584200" rtl="0" fontAlgn="auto" latinLnBrk="0" hangingPunct="0">
      <a:lnSpc>
        <a:spcPct val="120000"/>
      </a:lnSpc>
      <a:spcBef>
        <a:spcPts val="46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l" defTabSz="584200" rtl="0" fontAlgn="auto" latinLnBrk="0" hangingPunct="0">
      <a:lnSpc>
        <a:spcPct val="120000"/>
      </a:lnSpc>
      <a:spcBef>
        <a:spcPts val="46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l" defTabSz="584200" rtl="0" fontAlgn="auto" latinLnBrk="0" hangingPunct="0">
      <a:lnSpc>
        <a:spcPct val="120000"/>
      </a:lnSpc>
      <a:spcBef>
        <a:spcPts val="46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l" defTabSz="584200" rtl="0" fontAlgn="auto" latinLnBrk="0" hangingPunct="0">
      <a:lnSpc>
        <a:spcPct val="120000"/>
      </a:lnSpc>
      <a:spcBef>
        <a:spcPts val="46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l" defTabSz="584200" rtl="0" fontAlgn="auto" latinLnBrk="0" hangingPunct="0">
      <a:lnSpc>
        <a:spcPct val="120000"/>
      </a:lnSpc>
      <a:spcBef>
        <a:spcPts val="46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l" defTabSz="584200" rtl="0" fontAlgn="auto" latinLnBrk="0" hangingPunct="0">
      <a:lnSpc>
        <a:spcPct val="120000"/>
      </a:lnSpc>
      <a:spcBef>
        <a:spcPts val="46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l" defTabSz="584200" rtl="0" fontAlgn="auto" latinLnBrk="0" hangingPunct="0">
      <a:lnSpc>
        <a:spcPct val="120000"/>
      </a:lnSpc>
      <a:spcBef>
        <a:spcPts val="4600"/>
      </a:spcBef>
      <a:spcAft>
        <a:spcPts val="0"/>
      </a:spcAft>
      <a:buClrTx/>
      <a:buSzTx/>
      <a:buFontTx/>
      <a:buNone/>
      <a:tabLst/>
      <a:defRPr b="0" baseline="0" cap="none" i="0" spc="0" strike="noStrike" sz="46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lose-up of Ducati motorcycle engine components"/>
          <p:cNvSpPr/>
          <p:nvPr>
            <p:ph type="pic" sz="quarter" idx="21"/>
          </p:nvPr>
        </p:nvSpPr>
        <p:spPr>
          <a:xfrm>
            <a:off x="6664613" y="4965700"/>
            <a:ext cx="5803901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Close-up of Ducati motorcycle gas cap"/>
          <p:cNvSpPr/>
          <p:nvPr>
            <p:ph type="pic" sz="quarter" idx="22"/>
          </p:nvPr>
        </p:nvSpPr>
        <p:spPr>
          <a:xfrm>
            <a:off x="6667500" y="444500"/>
            <a:ext cx="580390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Black and white photo of Ducati motorcycle engine components"/>
          <p:cNvSpPr/>
          <p:nvPr>
            <p:ph type="pic" idx="23"/>
          </p:nvPr>
        </p:nvSpPr>
        <p:spPr>
          <a:xfrm>
            <a:off x="-939561" y="482600"/>
            <a:ext cx="7995295" cy="106816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Front view of a red Ducati motorcycle against a black background"/>
          <p:cNvSpPr/>
          <p:nvPr>
            <p:ph type="pic" idx="21"/>
          </p:nvPr>
        </p:nvSpPr>
        <p:spPr>
          <a:xfrm>
            <a:off x="-2552700" y="0"/>
            <a:ext cx="17339734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rofile view of a red Ducati motorcycle"/>
          <p:cNvSpPr/>
          <p:nvPr>
            <p:ph type="pic" idx="21"/>
          </p:nvPr>
        </p:nvSpPr>
        <p:spPr>
          <a:xfrm>
            <a:off x="1258743" y="-673100"/>
            <a:ext cx="10390144" cy="777732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ont view of a red Ducati motorcycle"/>
          <p:cNvSpPr/>
          <p:nvPr>
            <p:ph type="pic" idx="21"/>
          </p:nvPr>
        </p:nvSpPr>
        <p:spPr>
          <a:xfrm>
            <a:off x="5351574" y="1384300"/>
            <a:ext cx="7872413" cy="699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ont view of a red Ducati motorcycle"/>
          <p:cNvSpPr/>
          <p:nvPr>
            <p:ph type="pic" idx="21"/>
          </p:nvPr>
        </p:nvSpPr>
        <p:spPr>
          <a:xfrm>
            <a:off x="5493159" y="2743200"/>
            <a:ext cx="7889605" cy="70129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4600" y="9271000"/>
            <a:ext cx="342900" cy="355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38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"/><Relationship Id="rId3" Type="http://schemas.openxmlformats.org/officeDocument/2006/relationships/image" Target="../media/image8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rabalho fina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Trabalho final</a:t>
            </a:r>
          </a:p>
        </p:txBody>
      </p:sp>
      <p:sp>
        <p:nvSpPr>
          <p:cNvPr id="138" name="PPGCA - PPA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PPGCA - PPA</a:t>
            </a:r>
          </a:p>
          <a:p>
            <a:pPr/>
            <a:r>
              <a:t>César e Guilherme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107060" y="2781299"/>
            <a:ext cx="4810479" cy="6184901"/>
          </a:xfrm>
          <a:prstGeom prst="rect">
            <a:avLst/>
          </a:prstGeom>
        </p:spPr>
      </p:pic>
      <p:sp>
        <p:nvSpPr>
          <p:cNvPr id="173" name="PC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PCAM</a:t>
            </a:r>
          </a:p>
        </p:txBody>
      </p:sp>
      <p:sp>
        <p:nvSpPr>
          <p:cNvPr id="174" name="Mapeamento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75665" indent="-375665" defTabSz="508254">
              <a:spcBef>
                <a:spcPts val="3300"/>
              </a:spcBef>
              <a:defRPr sz="3306"/>
            </a:pPr>
            <a:r>
              <a:t>Mapeamento</a:t>
            </a:r>
          </a:p>
          <a:p>
            <a:pPr lvl="1" marL="751331" indent="-375665" defTabSz="508254">
              <a:spcBef>
                <a:spcPts val="3300"/>
              </a:spcBef>
              <a:defRPr sz="3306"/>
            </a:pPr>
            <a:r>
              <a:t>Associação entre tarefas e recursos:</a:t>
            </a:r>
          </a:p>
          <a:p>
            <a:pPr lvl="1" marL="751331" indent="-375665" defTabSz="508254">
              <a:spcBef>
                <a:spcPts val="3300"/>
              </a:spcBef>
              <a:defRPr sz="3306"/>
            </a:pPr>
            <a:r>
              <a:t>Mapearemos blocos de drones a diferentes processos.</a:t>
            </a:r>
          </a:p>
          <a:p>
            <a:pPr lvl="1" marL="751331" indent="-375665" defTabSz="508254">
              <a:spcBef>
                <a:spcPts val="3300"/>
              </a:spcBef>
              <a:defRPr sz="3306"/>
            </a:pPr>
            <a:r>
              <a:t>Usaremos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multiprocessing.Pool</a:t>
            </a:r>
            <a:endParaRPr i="1">
              <a:latin typeface="Gill Sans"/>
              <a:ea typeface="Gill Sans"/>
              <a:cs typeface="Gill Sans"/>
              <a:sym typeface="Gill Sans"/>
            </a:endParaRPr>
          </a:p>
          <a:p>
            <a:pPr lvl="1" marL="751331" indent="-375665" defTabSz="508254">
              <a:spcBef>
                <a:spcPts val="3300"/>
              </a:spcBef>
              <a:defRPr sz="3306"/>
            </a:pPr>
            <a:r>
              <a:t>Após cada rodada, o mestre junta os caminhos e atualiza a matriz de feromônio.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rofile view of a red Ducati motorcycle" descr="Profile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5106" r="0" b="5106"/>
          <a:stretch>
            <a:fillRect/>
          </a:stretch>
        </p:blipFill>
        <p:spPr>
          <a:xfrm>
            <a:off x="1346200" y="520700"/>
            <a:ext cx="10388600" cy="5860236"/>
          </a:xfrm>
          <a:prstGeom prst="rect">
            <a:avLst/>
          </a:prstGeom>
        </p:spPr>
      </p:pic>
      <p:sp>
        <p:nvSpPr>
          <p:cNvPr id="177" name="Obrigad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Obrigado</a:t>
            </a:r>
          </a:p>
        </p:txBody>
      </p:sp>
      <p:sp>
        <p:nvSpPr>
          <p:cNvPr id="178" name="César e Guilherm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César e Guilherme</a:t>
            </a:r>
          </a:p>
        </p:txBody>
      </p:sp>
      <p:pic>
        <p:nvPicPr>
          <p:cNvPr id="179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51500" t="2767" r="2507" b="25858"/>
          <a:stretch>
            <a:fillRect/>
          </a:stretch>
        </p:blipFill>
        <p:spPr>
          <a:xfrm>
            <a:off x="6495859" y="-3530249"/>
            <a:ext cx="6386369" cy="99109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9922" t="0" r="12212" b="0"/>
          <a:stretch>
            <a:fillRect/>
          </a:stretch>
        </p:blipFill>
        <p:spPr>
          <a:xfrm>
            <a:off x="6870700" y="2781300"/>
            <a:ext cx="5283201" cy="6184900"/>
          </a:xfrm>
          <a:prstGeom prst="rect">
            <a:avLst/>
          </a:prstGeom>
        </p:spPr>
      </p:pic>
      <p:sp>
        <p:nvSpPr>
          <p:cNvPr id="141" name="problem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problema</a:t>
            </a:r>
          </a:p>
        </p:txBody>
      </p:sp>
      <p:sp>
        <p:nvSpPr>
          <p:cNvPr id="142" name="Há uma mensagem surpresa, via drone, que deve ser enviada a uma pessoa no outro lado do mundo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75665" indent="-375665" defTabSz="508254">
              <a:spcBef>
                <a:spcPts val="3300"/>
              </a:spcBef>
              <a:defRPr sz="3306"/>
            </a:pPr>
            <a:r>
              <a:t>Há uma mensagem surpresa, via drone, que deve ser enviada a uma pessoa no outro lado do mundo</a:t>
            </a:r>
          </a:p>
          <a:p>
            <a:pPr marL="375665" indent="-375665" defTabSz="508254">
              <a:spcBef>
                <a:spcPts val="3300"/>
              </a:spcBef>
              <a:defRPr sz="3306"/>
            </a:pPr>
            <a:r>
              <a:t>Devido a proteção aérea, não podemos passar com o drone por cima de alguns locais.</a:t>
            </a:r>
          </a:p>
          <a:p>
            <a:pPr marL="375665" indent="-375665" defTabSz="508254">
              <a:spcBef>
                <a:spcPts val="3300"/>
              </a:spcBef>
              <a:defRPr sz="3306"/>
            </a:pPr>
            <a:r>
              <a:t>Portanto, devemos encontrar o menor caminho possível, para que a mensagem chegue ao alvo sem que o drone seja abatido.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539" t="0" r="27539" b="0"/>
          <a:stretch>
            <a:fillRect/>
          </a:stretch>
        </p:blipFill>
        <p:spPr>
          <a:xfrm>
            <a:off x="6870700" y="2857057"/>
            <a:ext cx="5283201" cy="6033386"/>
          </a:xfrm>
          <a:prstGeom prst="rect">
            <a:avLst/>
          </a:prstGeom>
        </p:spPr>
      </p:pic>
      <p:sp>
        <p:nvSpPr>
          <p:cNvPr id="145" name="problem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problema</a:t>
            </a:r>
          </a:p>
        </p:txBody>
      </p:sp>
      <p:sp>
        <p:nvSpPr>
          <p:cNvPr id="146" name="O escopo do problema consiste em um conjunto de drones sob um mapa mundi em 2D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 escopo do problema consiste em um conjunto de drones sob um mapa mundi em 2D</a:t>
            </a:r>
          </a:p>
          <a:p>
            <a:pPr/>
            <a:r>
              <a:t>Cada drone deverá percorrer o mapa procurando um possível caminho sem passar pelos locais proibidos.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8795" t="0" r="18795" b="0"/>
          <a:stretch>
            <a:fillRect/>
          </a:stretch>
        </p:blipFill>
        <p:spPr>
          <a:xfrm>
            <a:off x="6870700" y="3504969"/>
            <a:ext cx="5283201" cy="4737561"/>
          </a:xfrm>
          <a:prstGeom prst="rect">
            <a:avLst/>
          </a:prstGeom>
        </p:spPr>
      </p:pic>
      <p:sp>
        <p:nvSpPr>
          <p:cNvPr id="149" name="Algoritmo de otimizaçã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Algoritmo de otimização</a:t>
            </a:r>
          </a:p>
        </p:txBody>
      </p:sp>
      <p:sp>
        <p:nvSpPr>
          <p:cNvPr id="150" name="Para otimizar o problema em questão, será usado Machine Learning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Para otimizar o problema em questão, será usado Machine Learning</a:t>
            </a:r>
          </a:p>
          <a:p>
            <a:pPr/>
            <a:r>
              <a:t>Mais especificamente, Ant Colony Optimization (ACO)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870700" y="3892549"/>
            <a:ext cx="5283200" cy="3962401"/>
          </a:xfrm>
          <a:prstGeom prst="rect">
            <a:avLst/>
          </a:prstGeom>
        </p:spPr>
      </p:pic>
      <p:sp>
        <p:nvSpPr>
          <p:cNvPr id="153" name="AC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ACO</a:t>
            </a:r>
          </a:p>
        </p:txBody>
      </p:sp>
      <p:sp>
        <p:nvSpPr>
          <p:cNvPr id="154" name="Formigas simuladas constroem soluções em um grid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59080" indent="-259080" defTabSz="350520">
              <a:spcBef>
                <a:spcPts val="2200"/>
              </a:spcBef>
              <a:defRPr sz="2280"/>
            </a:pPr>
            <a:r>
              <a:t>Formigas simuladas constroem soluções em um grid.</a:t>
            </a:r>
          </a:p>
          <a:p>
            <a:pPr marL="259080" indent="-259080" defTabSz="350520">
              <a:spcBef>
                <a:spcPts val="2200"/>
              </a:spcBef>
              <a:defRPr sz="2280"/>
            </a:pPr>
            <a:r>
              <a:t>Cada movimento é guiado por feromônio (experiência) e heurística (ex: distância).</a:t>
            </a:r>
          </a:p>
          <a:p>
            <a:pPr marL="259080" indent="-259080" defTabSz="350520">
              <a:spcBef>
                <a:spcPts val="2200"/>
              </a:spcBef>
              <a:defRPr sz="2280"/>
            </a:pPr>
            <a:r>
              <a:t>Escolha do próximo passo é probabilística, favorecendo trilhas boas.</a:t>
            </a:r>
          </a:p>
          <a:p>
            <a:pPr marL="259080" indent="-259080" defTabSz="350520">
              <a:spcBef>
                <a:spcPts val="2200"/>
              </a:spcBef>
              <a:defRPr sz="2280"/>
            </a:pPr>
            <a:r>
              <a:t>Após cada iteração, o feromônio enfraquece.</a:t>
            </a:r>
          </a:p>
          <a:p>
            <a:pPr marL="259080" indent="-259080" defTabSz="350520">
              <a:spcBef>
                <a:spcPts val="2200"/>
              </a:spcBef>
              <a:defRPr sz="2280"/>
            </a:pPr>
            <a:r>
              <a:t>Boas soluções reforçam o feromônio nos caminhos usados.</a:t>
            </a:r>
          </a:p>
          <a:p>
            <a:pPr marL="259080" indent="-259080" defTabSz="350520">
              <a:spcBef>
                <a:spcPts val="2200"/>
              </a:spcBef>
              <a:defRPr sz="2280"/>
            </a:pPr>
            <a:r>
              <a:t>Repete até encontrar solução ótima ou atingir limite de iterações.</a:t>
            </a:r>
          </a:p>
          <a:p>
            <a:pPr marL="259080" indent="-259080" defTabSz="350520">
              <a:spcBef>
                <a:spcPts val="2200"/>
              </a:spcBef>
              <a:defRPr sz="2280"/>
            </a:pPr>
            <a:r>
              <a:t>A solução mais reforçada tende a ser a melhor encontrada.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870700" y="3232149"/>
            <a:ext cx="5283200" cy="5283201"/>
          </a:xfrm>
          <a:prstGeom prst="rect">
            <a:avLst/>
          </a:prstGeom>
        </p:spPr>
      </p:pic>
      <p:sp>
        <p:nvSpPr>
          <p:cNvPr id="157" name="Qual tecnologia será aplica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Qual tecnologia será aplicada</a:t>
            </a:r>
          </a:p>
        </p:txBody>
      </p:sp>
      <p:sp>
        <p:nvSpPr>
          <p:cNvPr id="158" name="Programação com memória não compartilhada e comunicação entre processos;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Programação com memória não compartilhada e comunicação entre processos;</a:t>
            </a:r>
          </a:p>
          <a:p>
            <a:pPr/>
            <a:r>
              <a:t>Mais especificamente, Python com Multiprocessing, em comparação com uma solução sequencial.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107060" y="2781299"/>
            <a:ext cx="4810479" cy="6184901"/>
          </a:xfrm>
          <a:prstGeom prst="rect">
            <a:avLst/>
          </a:prstGeom>
        </p:spPr>
      </p:pic>
      <p:sp>
        <p:nvSpPr>
          <p:cNvPr id="161" name="PC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PCAM</a:t>
            </a:r>
          </a:p>
        </p:txBody>
      </p:sp>
      <p:sp>
        <p:nvSpPr>
          <p:cNvPr id="162" name="Particionamento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15213" indent="-315213" defTabSz="426466">
              <a:spcBef>
                <a:spcPts val="2700"/>
              </a:spcBef>
              <a:defRPr sz="2774"/>
            </a:pPr>
            <a:r>
              <a:t>Particionamento</a:t>
            </a:r>
          </a:p>
          <a:p>
            <a:pPr lvl="1" marL="630427" indent="-315213" defTabSz="426466">
              <a:spcBef>
                <a:spcPts val="2700"/>
              </a:spcBef>
              <a:defRPr sz="2774"/>
            </a:pPr>
            <a:r>
              <a:t>ACO tem drones independentes explorando caminhos diferentes.</a:t>
            </a:r>
          </a:p>
          <a:p>
            <a:pPr lvl="1" marL="630427" indent="-315213" defTabSz="426466">
              <a:spcBef>
                <a:spcPts val="2700"/>
              </a:spcBef>
              <a:defRPr sz="2774"/>
            </a:pPr>
            <a:r>
              <a:t>Cada processo pode simular um subconjunto de drones.</a:t>
            </a:r>
          </a:p>
          <a:p>
            <a:pPr lvl="1" marL="630427" indent="-315213" defTabSz="426466">
              <a:spcBef>
                <a:spcPts val="2700"/>
              </a:spcBef>
              <a:defRPr sz="2774"/>
            </a:pPr>
            <a:r>
              <a:t>O número total de formigas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N</a:t>
            </a:r>
            <a:r>
              <a:t> pode ser dividido entre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P</a:t>
            </a:r>
            <a:r>
              <a:t> processos.</a:t>
            </a:r>
          </a:p>
          <a:p>
            <a:pPr lvl="1" marL="630427" indent="-315213" defTabSz="426466">
              <a:spcBef>
                <a:spcPts val="2700"/>
              </a:spcBef>
              <a:defRPr sz="2774"/>
            </a:pPr>
            <a:r>
              <a:t>Exemplo:</a:t>
            </a:r>
            <a:br/>
            <a:r>
              <a:t>Se N = 100 drones e P = 4 processos → cada processo cuida de 25 drones.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107060" y="2781299"/>
            <a:ext cx="4810479" cy="6184901"/>
          </a:xfrm>
          <a:prstGeom prst="rect">
            <a:avLst/>
          </a:prstGeom>
        </p:spPr>
      </p:pic>
      <p:sp>
        <p:nvSpPr>
          <p:cNvPr id="165" name="PC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PCAM</a:t>
            </a:r>
          </a:p>
        </p:txBody>
      </p:sp>
      <p:sp>
        <p:nvSpPr>
          <p:cNvPr id="166" name="Comunicação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02259" indent="-302259" defTabSz="408940">
              <a:spcBef>
                <a:spcPts val="2600"/>
              </a:spcBef>
              <a:defRPr sz="2660"/>
            </a:pPr>
            <a:r>
              <a:t>Comunicação</a:t>
            </a:r>
          </a:p>
          <a:p>
            <a:pPr lvl="1" marL="604519" indent="-302259" defTabSz="408940">
              <a:spcBef>
                <a:spcPts val="2600"/>
              </a:spcBef>
              <a:defRPr sz="2660"/>
            </a:pPr>
            <a:r>
              <a:t>Como não há compartilhamento direto, usaremos troca de mensagens:</a:t>
            </a:r>
          </a:p>
          <a:p>
            <a:pPr lvl="1" marL="604519" indent="-302259" defTabSz="408940">
              <a:spcBef>
                <a:spcPts val="2600"/>
              </a:spcBef>
              <a:defRPr sz="2660"/>
            </a:pPr>
            <a:r>
              <a:t>Cada processo trabalha localmente e retorna os resultados para o processo principal.</a:t>
            </a:r>
          </a:p>
          <a:p>
            <a:pPr lvl="1" marL="604519" indent="-302259" defTabSz="408940">
              <a:spcBef>
                <a:spcPts val="2600"/>
              </a:spcBef>
              <a:defRPr sz="2660"/>
            </a:pPr>
            <a:r>
              <a:t>Comunicação ocorre após uma iteração completa de todos os drones.</a:t>
            </a:r>
          </a:p>
          <a:p>
            <a:pPr lvl="1" marL="604519" indent="-302259" defTabSz="408940">
              <a:spcBef>
                <a:spcPts val="2600"/>
              </a:spcBef>
              <a:defRPr sz="2660"/>
            </a:pPr>
            <a:r>
              <a:t>Usaremos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queues</a:t>
            </a:r>
            <a:r>
              <a:t>, </a:t>
            </a:r>
            <a:r>
              <a:rPr i="1">
                <a:latin typeface="Gill Sans"/>
                <a:ea typeface="Gill Sans"/>
                <a:cs typeface="Gill Sans"/>
                <a:sym typeface="Gill Sans"/>
              </a:rPr>
              <a:t>pipes</a:t>
            </a:r>
            <a:r>
              <a:t>, etc. para realizar a comunicação entre processos.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Front view of a red Ducati motorcycle" descr="Front view of a red Ducati motorcycl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107060" y="2781299"/>
            <a:ext cx="4810479" cy="6184901"/>
          </a:xfrm>
          <a:prstGeom prst="rect">
            <a:avLst/>
          </a:prstGeom>
        </p:spPr>
      </p:pic>
      <p:sp>
        <p:nvSpPr>
          <p:cNvPr id="169" name="PC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PCAM</a:t>
            </a:r>
          </a:p>
        </p:txBody>
      </p:sp>
      <p:sp>
        <p:nvSpPr>
          <p:cNvPr id="170" name="Aglomeração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06577" indent="-306577" defTabSz="414781">
              <a:spcBef>
                <a:spcPts val="2600"/>
              </a:spcBef>
              <a:defRPr sz="2698"/>
            </a:pPr>
            <a:r>
              <a:t>Aglomeração</a:t>
            </a:r>
          </a:p>
          <a:p>
            <a:pPr lvl="1" marL="613155" indent="-306577" defTabSz="414781">
              <a:spcBef>
                <a:spcPts val="2600"/>
              </a:spcBef>
              <a:defRPr sz="2698"/>
            </a:pPr>
            <a:r>
              <a:t>Reduziremos a granularidade onde possível:</a:t>
            </a:r>
          </a:p>
          <a:p>
            <a:pPr lvl="2" marL="919733" indent="-306577" defTabSz="414781">
              <a:spcBef>
                <a:spcPts val="2600"/>
              </a:spcBef>
              <a:defRPr sz="2698"/>
            </a:pPr>
            <a:r>
              <a:t>Agrupar vários drones em um processo.</a:t>
            </a:r>
          </a:p>
          <a:p>
            <a:pPr lvl="2" marL="919733" indent="-306577" defTabSz="414781">
              <a:spcBef>
                <a:spcPts val="2600"/>
              </a:spcBef>
              <a:defRPr sz="2698"/>
            </a:pPr>
            <a:r>
              <a:t>Em vez de um drone por processo, usaremos blocos de drones.</a:t>
            </a:r>
          </a:p>
          <a:p>
            <a:pPr lvl="2" marL="919733" indent="-306577" defTabSz="414781">
              <a:spcBef>
                <a:spcPts val="2600"/>
              </a:spcBef>
              <a:defRPr sz="2698"/>
            </a:pPr>
            <a:r>
              <a:t>O processo mestre pode aplicar atualização global do feromônio após receber os caminhos de todos os subprocessos.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20000"/>
          </a:lnSpc>
          <a:spcBef>
            <a:spcPts val="46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20000"/>
          </a:lnSpc>
          <a:spcBef>
            <a:spcPts val="46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